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613B-A0DA-4019-A1ED-8B3FB33B9EE6}" type="datetimeFigureOut">
              <a:rPr lang="cs-CZ" smtClean="0"/>
              <a:pPr/>
              <a:t>03.03.2022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Rounded MT Bold" pitchFamily="34" charset="0"/>
              </a:rPr>
              <a:t>Vítá Vás</a:t>
            </a:r>
            <a:br>
              <a:rPr lang="cs-CZ" dirty="0">
                <a:latin typeface="Arial Rounded MT Bold" pitchFamily="34" charset="0"/>
              </a:rPr>
            </a:br>
            <a:r>
              <a:rPr lang="cs-CZ" dirty="0">
                <a:latin typeface="Arial Rounded MT Bold" pitchFamily="34" charset="0"/>
              </a:rPr>
              <a:t>			</a:t>
            </a:r>
            <a:r>
              <a:rPr lang="cs-CZ" dirty="0" err="1">
                <a:latin typeface="Arial Rounded MT Bold" pitchFamily="34" charset="0"/>
              </a:rPr>
              <a:t>Buona</a:t>
            </a:r>
            <a:r>
              <a:rPr lang="cs-CZ" dirty="0">
                <a:latin typeface="Arial Rounded MT Bold" pitchFamily="34" charset="0"/>
              </a:rPr>
              <a:t> Strada, s.r.o.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4929198"/>
            <a:ext cx="8501122" cy="10382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latin typeface="Arial Rounded MT Bold" pitchFamily="34" charset="0"/>
              </a:rPr>
              <a:t>Denní stacionář </a:t>
            </a:r>
            <a:r>
              <a:rPr lang="cs-CZ" sz="2400" dirty="0">
                <a:solidFill>
                  <a:srgbClr val="002060"/>
                </a:solidFill>
                <a:latin typeface="Arial Rounded MT Bold" pitchFamily="34" charset="0"/>
              </a:rPr>
              <a:t>pro seniory a zdravotně postižené</a:t>
            </a:r>
          </a:p>
          <a:p>
            <a:r>
              <a:rPr lang="cs-CZ" sz="2400" dirty="0">
                <a:solidFill>
                  <a:srgbClr val="002060"/>
                </a:solidFill>
                <a:latin typeface="Arial Rounded MT Bold" pitchFamily="34" charset="0"/>
              </a:rPr>
              <a:t>Venušina 544/6, Liberec – Staré město</a:t>
            </a:r>
          </a:p>
        </p:txBody>
      </p:sp>
      <p:pic>
        <p:nvPicPr>
          <p:cNvPr id="7" name="Obrázek 6" descr="cropped-Buona-Strada_logo-page-0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7" y="1785926"/>
            <a:ext cx="2371725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 descr="IMG_20190326_145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85992"/>
            <a:ext cx="3357554" cy="2518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1962151" y="4199089"/>
            <a:ext cx="2962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Villa</a:t>
            </a:r>
            <a:r>
              <a:rPr lang="cs-CZ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cs-CZ" sz="4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Toscana</a:t>
            </a:r>
            <a:endParaRPr lang="cs-CZ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spyc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256" r="256"/>
          <a:stretch>
            <a:fillRect/>
          </a:stretch>
        </p:blipFill>
        <p:spPr>
          <a:xfrm>
            <a:off x="179512" y="285728"/>
            <a:ext cx="8784976" cy="62865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4786322"/>
            <a:ext cx="5486400" cy="5667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Děkujeme za pozornost!</a:t>
            </a:r>
          </a:p>
        </p:txBody>
      </p:sp>
      <p:pic>
        <p:nvPicPr>
          <p:cNvPr id="5" name="Obrázek 4" descr="IMG-20190404-WA0026.jpg"/>
          <p:cNvPicPr>
            <a:picLocks noChangeAspect="1"/>
          </p:cNvPicPr>
          <p:nvPr/>
        </p:nvPicPr>
        <p:blipFill>
          <a:blip r:embed="rId4"/>
          <a:srcRect l="6250" t="3125" b="1041"/>
          <a:stretch>
            <a:fillRect/>
          </a:stretch>
        </p:blipFill>
        <p:spPr>
          <a:xfrm>
            <a:off x="4000496" y="2857496"/>
            <a:ext cx="4658983" cy="357190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6" name="Obrázek 5" descr="IMG_20190404_100831_1.jpg"/>
          <p:cNvPicPr>
            <a:picLocks noChangeAspect="1"/>
          </p:cNvPicPr>
          <p:nvPr/>
        </p:nvPicPr>
        <p:blipFill>
          <a:blip r:embed="rId5" cstate="print"/>
          <a:srcRect t="14583" b="11458"/>
          <a:stretch>
            <a:fillRect/>
          </a:stretch>
        </p:blipFill>
        <p:spPr>
          <a:xfrm>
            <a:off x="428596" y="1785926"/>
            <a:ext cx="2970190" cy="2928958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8" name="TextovéPole 7"/>
          <p:cNvSpPr txBox="1"/>
          <p:nvPr/>
        </p:nvSpPr>
        <p:spPr>
          <a:xfrm>
            <a:off x="5668393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Použití obrazového materiálu zdroj: </a:t>
            </a:r>
            <a:br>
              <a:rPr lang="cs-CZ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bg1"/>
                </a:solidFill>
              </a:rPr>
              <a:t>Google obrázky, fotografie archiv organizace </a:t>
            </a:r>
            <a:r>
              <a:rPr lang="cs-CZ" sz="1200" dirty="0" err="1">
                <a:solidFill>
                  <a:schemeClr val="bg1"/>
                </a:solidFill>
              </a:rPr>
              <a:t>Buona</a:t>
            </a:r>
            <a:r>
              <a:rPr lang="cs-CZ" sz="1200" dirty="0">
                <a:solidFill>
                  <a:schemeClr val="bg1"/>
                </a:solidFill>
              </a:rPr>
              <a:t> Strada, s.r.o., 2019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flower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40000" contrast="-40000"/>
          </a:blip>
          <a:srcRect l="7920" r="7920"/>
          <a:stretch>
            <a:fillRect/>
          </a:stretch>
        </p:blipFill>
        <p:spPr>
          <a:xfrm>
            <a:off x="0" y="18634"/>
            <a:ext cx="9144000" cy="6839366"/>
          </a:xfrm>
          <a:effectLst>
            <a:softEdge rad="317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486400" cy="566738"/>
          </a:xfrm>
        </p:spPr>
        <p:txBody>
          <a:bodyPr>
            <a:normAutofit/>
          </a:bodyPr>
          <a:lstStyle/>
          <a:p>
            <a:r>
              <a:rPr lang="cs-CZ" sz="2400" dirty="0"/>
              <a:t>Služby podle zákona o sociálních službách</a:t>
            </a:r>
          </a:p>
        </p:txBody>
      </p:sp>
      <p:sp>
        <p:nvSpPr>
          <p:cNvPr id="10" name="Obdélník 9"/>
          <p:cNvSpPr/>
          <p:nvPr/>
        </p:nvSpPr>
        <p:spPr>
          <a:xfrm>
            <a:off x="0" y="2928934"/>
            <a:ext cx="1955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poradenství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901662" y="5743951"/>
            <a:ext cx="1527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oslavy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57818" y="4396095"/>
            <a:ext cx="366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canisterapie</a:t>
            </a:r>
            <a:endParaRPr lang="cs-CZ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29388" y="500042"/>
            <a:ext cx="1463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nácviky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833910" y="4256016"/>
            <a:ext cx="2708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cs-CZ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rénink paměti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714876" y="1156255"/>
            <a:ext cx="337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cs-CZ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uční práce</a:t>
            </a:r>
          </a:p>
        </p:txBody>
      </p:sp>
      <p:pic>
        <p:nvPicPr>
          <p:cNvPr id="15" name="Obrázek 14" descr="IMG_20190411_10403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11458"/>
          <a:stretch>
            <a:fillRect/>
          </a:stretch>
        </p:blipFill>
        <p:spPr>
          <a:xfrm>
            <a:off x="1000100" y="714356"/>
            <a:ext cx="3500462" cy="23245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ovéPole 4"/>
          <p:cNvSpPr txBox="1"/>
          <p:nvPr/>
        </p:nvSpPr>
        <p:spPr>
          <a:xfrm>
            <a:off x="214282" y="3295648"/>
            <a:ext cx="5786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Poskytujeme službu Denní stacionář:</a:t>
            </a:r>
          </a:p>
          <a:p>
            <a:r>
              <a:rPr lang="cs-CZ" b="1" dirty="0"/>
              <a:t>a) pomoc při zvládání běžných úkonů péče o vlastní osobu</a:t>
            </a:r>
            <a:endParaRPr lang="cs-CZ" dirty="0"/>
          </a:p>
          <a:p>
            <a:r>
              <a:rPr lang="cs-CZ" b="1" dirty="0"/>
              <a:t>b) pomoc při osobní hygieně nebo poskytnutí podmínek pro osobní hygienu</a:t>
            </a:r>
            <a:endParaRPr lang="cs-CZ" dirty="0"/>
          </a:p>
          <a:p>
            <a:r>
              <a:rPr lang="cs-CZ" b="1" dirty="0"/>
              <a:t>c) poskytnutí stravy</a:t>
            </a:r>
            <a:endParaRPr lang="cs-CZ" dirty="0"/>
          </a:p>
          <a:p>
            <a:r>
              <a:rPr lang="cs-CZ" b="1" dirty="0"/>
              <a:t>d) výchovné, vzdělávací a aktivizační činnosti</a:t>
            </a:r>
            <a:endParaRPr lang="cs-CZ" dirty="0"/>
          </a:p>
          <a:p>
            <a:r>
              <a:rPr lang="cs-CZ" b="1" dirty="0"/>
              <a:t>e) zprostředkování kontaktu se společenským prostředím</a:t>
            </a:r>
            <a:endParaRPr lang="cs-CZ" dirty="0"/>
          </a:p>
          <a:p>
            <a:r>
              <a:rPr lang="cs-CZ" b="1" dirty="0"/>
              <a:t>f) sociálně terapeutické činnosti	</a:t>
            </a:r>
            <a:endParaRPr lang="cs-CZ" dirty="0"/>
          </a:p>
          <a:p>
            <a:r>
              <a:rPr lang="cs-CZ" b="1" dirty="0"/>
              <a:t>g) pomoc při uplatňování práv, oprávněných zájmů a při obstarávání osobních záležitostí</a:t>
            </a:r>
            <a:endParaRPr lang="cs-CZ" dirty="0"/>
          </a:p>
        </p:txBody>
      </p:sp>
      <p:pic>
        <p:nvPicPr>
          <p:cNvPr id="16" name="Obrázek 15" descr="IMG_20190321_101633.jpg"/>
          <p:cNvPicPr>
            <a:picLocks noChangeAspect="1"/>
          </p:cNvPicPr>
          <p:nvPr/>
        </p:nvPicPr>
        <p:blipFill>
          <a:blip r:embed="rId4" cstate="print"/>
          <a:srcRect l="35937" t="15625" r="22656" b="30208"/>
          <a:stretch>
            <a:fillRect/>
          </a:stretch>
        </p:blipFill>
        <p:spPr>
          <a:xfrm>
            <a:off x="5995419" y="1963936"/>
            <a:ext cx="2714644" cy="266342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Obdélník 8"/>
          <p:cNvSpPr/>
          <p:nvPr/>
        </p:nvSpPr>
        <p:spPr>
          <a:xfrm>
            <a:off x="214282" y="571480"/>
            <a:ext cx="2619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muzikoterapie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 descr="cooki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20000"/>
          </a:blip>
          <a:srcRect l="2368" r="236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05345" y="4357694"/>
            <a:ext cx="3541305" cy="750087"/>
          </a:xfrm>
        </p:spPr>
        <p:txBody>
          <a:bodyPr>
            <a:noAutofit/>
          </a:bodyPr>
          <a:lstStyle/>
          <a:p>
            <a:r>
              <a:rPr lang="cs-CZ" sz="2400" dirty="0"/>
              <a:t>Stolujeme,</a:t>
            </a:r>
            <a:br>
              <a:rPr lang="cs-CZ" sz="2400" dirty="0"/>
            </a:br>
            <a:r>
              <a:rPr lang="cs-CZ" sz="2400" dirty="0"/>
              <a:t>připravujeme společně</a:t>
            </a:r>
          </a:p>
        </p:txBody>
      </p:sp>
      <p:pic>
        <p:nvPicPr>
          <p:cNvPr id="5" name="Obrázek 4" descr="IMG_20190605_102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00042"/>
            <a:ext cx="2625329" cy="35004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 descr="IMG_20190404_101808.jpg"/>
          <p:cNvPicPr>
            <a:picLocks noChangeAspect="1"/>
          </p:cNvPicPr>
          <p:nvPr/>
        </p:nvPicPr>
        <p:blipFill>
          <a:blip r:embed="rId4" cstate="print"/>
          <a:srcRect t="8511"/>
          <a:stretch>
            <a:fillRect/>
          </a:stretch>
        </p:blipFill>
        <p:spPr>
          <a:xfrm>
            <a:off x="428596" y="3571876"/>
            <a:ext cx="4476749" cy="30718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ek 7" descr="IMG_20190530_104214.jpg"/>
          <p:cNvPicPr>
            <a:picLocks noChangeAspect="1"/>
          </p:cNvPicPr>
          <p:nvPr/>
        </p:nvPicPr>
        <p:blipFill>
          <a:blip r:embed="rId5" cstate="print"/>
          <a:srcRect t="14583" b="2083"/>
          <a:stretch>
            <a:fillRect/>
          </a:stretch>
        </p:blipFill>
        <p:spPr>
          <a:xfrm>
            <a:off x="1357290" y="214290"/>
            <a:ext cx="2678926" cy="2976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4286" r="11309" b="23174"/>
          <a:stretch/>
        </p:blipFill>
        <p:spPr>
          <a:xfrm>
            <a:off x="5832597" y="5175478"/>
            <a:ext cx="2120330" cy="14682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 descr="cropped-Buona-Strada_logo-page-00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1412776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ball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>
          <a:xfrm>
            <a:off x="142844" y="0"/>
            <a:ext cx="885831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3752" y="5717399"/>
            <a:ext cx="3392048" cy="566738"/>
          </a:xfrm>
        </p:spPr>
        <p:txBody>
          <a:bodyPr>
            <a:normAutofit/>
          </a:bodyPr>
          <a:lstStyle/>
          <a:p>
            <a:r>
              <a:rPr lang="cs-CZ" sz="2400" dirty="0"/>
              <a:t>Ruční a výtvarné práce</a:t>
            </a:r>
          </a:p>
        </p:txBody>
      </p:sp>
      <p:pic>
        <p:nvPicPr>
          <p:cNvPr id="10" name="Obrázek 9" descr="IMG_20190124_120821.jpg"/>
          <p:cNvPicPr>
            <a:picLocks noChangeAspect="1"/>
          </p:cNvPicPr>
          <p:nvPr/>
        </p:nvPicPr>
        <p:blipFill>
          <a:blip r:embed="rId3" cstate="print"/>
          <a:srcRect t="4166" r="64844" b="15625"/>
          <a:stretch>
            <a:fillRect/>
          </a:stretch>
        </p:blipFill>
        <p:spPr>
          <a:xfrm>
            <a:off x="714348" y="3500438"/>
            <a:ext cx="1461217" cy="25003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 descr="IMG_20190523_145142.jpg"/>
          <p:cNvPicPr>
            <a:picLocks noChangeAspect="1"/>
          </p:cNvPicPr>
          <p:nvPr/>
        </p:nvPicPr>
        <p:blipFill>
          <a:blip r:embed="rId4" cstate="print"/>
          <a:srcRect t="15624" r="1389" b="17708"/>
          <a:stretch>
            <a:fillRect/>
          </a:stretch>
        </p:blipFill>
        <p:spPr>
          <a:xfrm>
            <a:off x="2000250" y="3071810"/>
            <a:ext cx="2853045" cy="25717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Obrázek 10" descr="IMG_20190604_132229.jpg"/>
          <p:cNvPicPr>
            <a:picLocks noChangeAspect="1"/>
          </p:cNvPicPr>
          <p:nvPr/>
        </p:nvPicPr>
        <p:blipFill>
          <a:blip r:embed="rId5" cstate="print"/>
          <a:srcRect t="17708"/>
          <a:stretch>
            <a:fillRect/>
          </a:stretch>
        </p:blipFill>
        <p:spPr>
          <a:xfrm>
            <a:off x="6429388" y="3500438"/>
            <a:ext cx="2474077" cy="27146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 descr="IMG_20190401_105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500174"/>
            <a:ext cx="2035965" cy="27146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ek 11" descr="IMG_20190403_125209.jpg"/>
          <p:cNvPicPr>
            <a:picLocks noChangeAspect="1"/>
          </p:cNvPicPr>
          <p:nvPr/>
        </p:nvPicPr>
        <p:blipFill>
          <a:blip r:embed="rId7" cstate="print"/>
          <a:srcRect l="3125" t="5208" r="9375" b="4166"/>
          <a:stretch>
            <a:fillRect/>
          </a:stretch>
        </p:blipFill>
        <p:spPr>
          <a:xfrm>
            <a:off x="1571604" y="500042"/>
            <a:ext cx="2758983" cy="21431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Obrázek 12" descr="cropped-Buona-Strada_logo-page-001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9285" y="4581128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strawberr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 contrast="-10000"/>
          </a:blip>
          <a:srcRect t="2934" b="2934"/>
          <a:stretch>
            <a:fillRect/>
          </a:stretch>
        </p:blipFill>
        <p:spPr>
          <a:xfrm>
            <a:off x="71406" y="142852"/>
            <a:ext cx="8965090" cy="65722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5445224"/>
            <a:ext cx="5486400" cy="566738"/>
          </a:xfrm>
        </p:spPr>
        <p:txBody>
          <a:bodyPr>
            <a:normAutofit/>
          </a:bodyPr>
          <a:lstStyle/>
          <a:p>
            <a:r>
              <a:rPr lang="cs-CZ" sz="2200" dirty="0"/>
              <a:t>Výjimečné okamžiky sdílíme s ostatními</a:t>
            </a:r>
          </a:p>
        </p:txBody>
      </p:sp>
      <p:pic>
        <p:nvPicPr>
          <p:cNvPr id="5" name="Obrázek 4" descr="IMG_20181204_143442.jpg"/>
          <p:cNvPicPr>
            <a:picLocks noChangeAspect="1"/>
          </p:cNvPicPr>
          <p:nvPr/>
        </p:nvPicPr>
        <p:blipFill>
          <a:blip r:embed="rId3" cstate="print"/>
          <a:srcRect l="18055"/>
          <a:stretch>
            <a:fillRect/>
          </a:stretch>
        </p:blipFill>
        <p:spPr>
          <a:xfrm>
            <a:off x="714348" y="857232"/>
            <a:ext cx="2063507" cy="335756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Obrázek 7" descr="IMG-20190404-WA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571876"/>
            <a:ext cx="3714776" cy="278608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Obrázek 8" descr="IMG_20190605_123012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l="10937" t="11458" r="4687" b="1041"/>
          <a:stretch>
            <a:fillRect/>
          </a:stretch>
        </p:blipFill>
        <p:spPr>
          <a:xfrm>
            <a:off x="5000628" y="571480"/>
            <a:ext cx="3143271" cy="24447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" name="Obrázek 9" descr="cropped-Buona-Strada_logo-page-00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524570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kuličk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40000" contrast="-20000"/>
          </a:blip>
          <a:srcRect l="12500" r="12500"/>
          <a:stretch>
            <a:fillRect/>
          </a:stretch>
        </p:blipFill>
        <p:spPr>
          <a:xfrm>
            <a:off x="323528" y="332656"/>
            <a:ext cx="8496944" cy="61926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9932" y="692696"/>
            <a:ext cx="4680520" cy="854770"/>
          </a:xfrm>
        </p:spPr>
        <p:txBody>
          <a:bodyPr>
            <a:noAutofit/>
          </a:bodyPr>
          <a:lstStyle/>
          <a:p>
            <a:r>
              <a:rPr lang="cs-CZ" sz="2400" dirty="0"/>
              <a:t>Reminiscenční terapie</a:t>
            </a:r>
            <a:br>
              <a:rPr lang="cs-CZ" sz="2400" dirty="0"/>
            </a:br>
            <a:r>
              <a:rPr lang="cs-CZ" sz="2400" dirty="0"/>
              <a:t>Trénink paměti, pohybová cvičení</a:t>
            </a:r>
          </a:p>
        </p:txBody>
      </p:sp>
      <p:pic>
        <p:nvPicPr>
          <p:cNvPr id="6" name="Obrázek 5" descr="IMG_20190326_143409.jpg"/>
          <p:cNvPicPr>
            <a:picLocks noChangeAspect="1"/>
          </p:cNvPicPr>
          <p:nvPr/>
        </p:nvPicPr>
        <p:blipFill>
          <a:blip r:embed="rId3" cstate="print"/>
          <a:srcRect l="8333" t="4166" r="5555" b="7291"/>
          <a:stretch>
            <a:fillRect/>
          </a:stretch>
        </p:blipFill>
        <p:spPr>
          <a:xfrm>
            <a:off x="6261298" y="2857496"/>
            <a:ext cx="2396955" cy="328614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Obrázek 6" descr="IMG_20190509_102507.jpg"/>
          <p:cNvPicPr>
            <a:picLocks noChangeAspect="1"/>
          </p:cNvPicPr>
          <p:nvPr/>
        </p:nvPicPr>
        <p:blipFill>
          <a:blip r:embed="rId4" cstate="print"/>
          <a:srcRect l="18750" t="28125" r="1562" b="5208"/>
          <a:stretch>
            <a:fillRect/>
          </a:stretch>
        </p:blipFill>
        <p:spPr>
          <a:xfrm>
            <a:off x="642910" y="2143116"/>
            <a:ext cx="3984901" cy="250033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Obrázek 7" descr="IMG_20190321_091734.jpg"/>
          <p:cNvPicPr>
            <a:picLocks noChangeAspect="1"/>
          </p:cNvPicPr>
          <p:nvPr/>
        </p:nvPicPr>
        <p:blipFill>
          <a:blip r:embed="rId5" cstate="print"/>
          <a:srcRect l="13281" t="14583" r="5468" b="15625"/>
          <a:stretch>
            <a:fillRect/>
          </a:stretch>
        </p:blipFill>
        <p:spPr>
          <a:xfrm>
            <a:off x="2000232" y="3857628"/>
            <a:ext cx="3770220" cy="242889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Obrázek 8" descr="IMG_20190605_103634.jpg"/>
          <p:cNvPicPr>
            <a:picLocks noChangeAspect="1"/>
          </p:cNvPicPr>
          <p:nvPr/>
        </p:nvPicPr>
        <p:blipFill>
          <a:blip r:embed="rId6" cstate="print"/>
          <a:srcRect l="2343" t="3125" b="2083"/>
          <a:stretch>
            <a:fillRect/>
          </a:stretch>
        </p:blipFill>
        <p:spPr>
          <a:xfrm>
            <a:off x="5500694" y="571480"/>
            <a:ext cx="2943863" cy="21431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Obrázek 9" descr="cropped-Buona-Strada_logo-page-00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991" y="2744215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altá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70000" contrast="-70000"/>
          </a:blip>
          <a:srcRect l="16667" r="16667"/>
          <a:stretch>
            <a:fillRect/>
          </a:stretch>
        </p:blipFill>
        <p:spPr>
          <a:xfrm>
            <a:off x="714348" y="1000108"/>
            <a:ext cx="7786742" cy="4960908"/>
          </a:xfr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4942" y="2857496"/>
            <a:ext cx="3714776" cy="931544"/>
          </a:xfrm>
        </p:spPr>
        <p:txBody>
          <a:bodyPr>
            <a:normAutofit/>
          </a:bodyPr>
          <a:lstStyle/>
          <a:p>
            <a:r>
              <a:rPr lang="cs-CZ" sz="2400" dirty="0"/>
              <a:t>Relaxace v okolí domu</a:t>
            </a:r>
            <a:br>
              <a:rPr lang="cs-CZ" sz="2400" dirty="0"/>
            </a:br>
            <a:r>
              <a:rPr lang="cs-CZ" sz="2400" dirty="0"/>
              <a:t>procházky</a:t>
            </a:r>
          </a:p>
        </p:txBody>
      </p:sp>
      <p:pic>
        <p:nvPicPr>
          <p:cNvPr id="6" name="Obrázek 5" descr="IMG_20190604_104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4667251" cy="350043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000246" cy="19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7" name="Obrázek 6" descr="IMG_20190604_105705.jpg"/>
          <p:cNvPicPr>
            <a:picLocks noChangeAspect="1"/>
          </p:cNvPicPr>
          <p:nvPr/>
        </p:nvPicPr>
        <p:blipFill>
          <a:blip r:embed="rId5" cstate="print"/>
          <a:srcRect l="13281" t="30208" r="2343" b="23958"/>
          <a:stretch>
            <a:fillRect/>
          </a:stretch>
        </p:blipFill>
        <p:spPr>
          <a:xfrm>
            <a:off x="3071802" y="4214818"/>
            <a:ext cx="5643602" cy="229924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Obrázek 7" descr="cropped-Buona-Strada_logo-page-00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392278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lavend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20000" contrast="-10000"/>
          </a:blip>
          <a:srcRect l="5694" r="5694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2995" y="4509120"/>
            <a:ext cx="2366574" cy="566738"/>
          </a:xfrm>
        </p:spPr>
        <p:txBody>
          <a:bodyPr>
            <a:normAutofit/>
          </a:bodyPr>
          <a:lstStyle/>
          <a:p>
            <a:r>
              <a:rPr lang="cs-CZ" sz="2400" dirty="0"/>
              <a:t>Zahradní terapie</a:t>
            </a:r>
          </a:p>
        </p:txBody>
      </p:sp>
      <p:pic>
        <p:nvPicPr>
          <p:cNvPr id="6" name="Obrázek 5" descr="IMG_20190516_122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4000496" cy="30003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7" name="Obrázek 6" descr="IMG_20190523_123549.jpg"/>
          <p:cNvPicPr>
            <a:picLocks noChangeAspect="1"/>
          </p:cNvPicPr>
          <p:nvPr/>
        </p:nvPicPr>
        <p:blipFill>
          <a:blip r:embed="rId4" cstate="print"/>
          <a:srcRect l="35157" t="7291" b="19791"/>
          <a:stretch>
            <a:fillRect/>
          </a:stretch>
        </p:blipFill>
        <p:spPr>
          <a:xfrm>
            <a:off x="5143504" y="571480"/>
            <a:ext cx="3727002" cy="31432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Obrázek 7" descr="IMG_20190523_123718.jpg"/>
          <p:cNvPicPr>
            <a:picLocks noChangeAspect="1"/>
          </p:cNvPicPr>
          <p:nvPr/>
        </p:nvPicPr>
        <p:blipFill>
          <a:blip r:embed="rId5" cstate="print"/>
          <a:srcRect t="14583" b="14583"/>
          <a:stretch>
            <a:fillRect/>
          </a:stretch>
        </p:blipFill>
        <p:spPr>
          <a:xfrm>
            <a:off x="436998" y="4071942"/>
            <a:ext cx="2706223" cy="25558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41779"/>
            <a:ext cx="2089544" cy="2786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Obrázek 8" descr="cropped-Buona-Strada_logo-page-00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5677129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hand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70000" contrast="-70000"/>
          </a:blip>
          <a:srcRect l="5556" r="5556"/>
          <a:stretch>
            <a:fillRect/>
          </a:stretch>
        </p:blipFill>
        <p:spPr>
          <a:xfrm>
            <a:off x="321439" y="705789"/>
            <a:ext cx="8501122" cy="52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4429132"/>
            <a:ext cx="5486400" cy="566738"/>
          </a:xfrm>
        </p:spPr>
        <p:txBody>
          <a:bodyPr/>
          <a:lstStyle/>
          <a:p>
            <a:r>
              <a:rPr lang="cs-CZ" dirty="0"/>
              <a:t>Ředitelka: Bc. Hana </a:t>
            </a:r>
            <a:r>
              <a:rPr lang="cs-CZ" dirty="0" err="1"/>
              <a:t>Hasoňová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14348" y="5143512"/>
            <a:ext cx="7972758" cy="1309824"/>
          </a:xfrm>
        </p:spPr>
        <p:txBody>
          <a:bodyPr>
            <a:normAutofit/>
          </a:bodyPr>
          <a:lstStyle/>
          <a:p>
            <a:r>
              <a:rPr lang="cs-CZ" b="1" dirty="0"/>
              <a:t>608 306 154 </a:t>
            </a:r>
            <a:r>
              <a:rPr lang="cs-CZ" dirty="0"/>
              <a:t>	hana.</a:t>
            </a:r>
            <a:r>
              <a:rPr lang="cs-CZ" dirty="0" err="1"/>
              <a:t>hasonova</a:t>
            </a:r>
            <a:r>
              <a:rPr lang="cs-CZ" dirty="0"/>
              <a:t>@</a:t>
            </a:r>
            <a:r>
              <a:rPr lang="cs-CZ" dirty="0" err="1"/>
              <a:t>buonastrada.cz</a:t>
            </a:r>
            <a:endParaRPr lang="cs-CZ" dirty="0"/>
          </a:p>
          <a:p>
            <a:r>
              <a:rPr lang="cs-CZ" dirty="0"/>
              <a:t>IČO: 04570243	Identifikátor služby: 7885329 	</a:t>
            </a:r>
            <a:endParaRPr lang="cs-CZ" b="1" dirty="0"/>
          </a:p>
          <a:p>
            <a:endParaRPr lang="cs-CZ" b="1" dirty="0"/>
          </a:p>
          <a:p>
            <a:r>
              <a:rPr lang="cs-CZ" sz="2000" b="1" dirty="0"/>
              <a:t>Zájemci volejte vedoucí přímé péče: Renata Šedivá- 773 841 813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714356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 Rounded MT Bold" pitchFamily="34" charset="0"/>
              </a:rPr>
              <a:t>Veřejný závazek společnosti </a:t>
            </a:r>
            <a:r>
              <a:rPr lang="cs-CZ" b="1" dirty="0" err="1">
                <a:latin typeface="Arial Rounded MT Bold" pitchFamily="34" charset="0"/>
              </a:rPr>
              <a:t>Buona</a:t>
            </a:r>
            <a:r>
              <a:rPr lang="cs-CZ" b="1" dirty="0">
                <a:latin typeface="Arial Rounded MT Bold" pitchFamily="34" charset="0"/>
              </a:rPr>
              <a:t> Strada s.r.o. </a:t>
            </a:r>
          </a:p>
          <a:p>
            <a:pPr algn="ctr"/>
            <a:endParaRPr lang="cs-CZ" dirty="0">
              <a:latin typeface="Arial Rounded MT Bold" pitchFamily="34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cs-CZ" dirty="0">
                <a:latin typeface="Arial Rounded MT Bold" pitchFamily="34" charset="0"/>
              </a:rPr>
              <a:t>Poskytovat péči, citlivým a přátelským způsobem, pomáhat klientům žít důstojný a spokojený život, být jim oporou při začleňování do běžného života.</a:t>
            </a:r>
          </a:p>
          <a:p>
            <a:pPr lvl="0" algn="ctr">
              <a:buFont typeface="Courier New" pitchFamily="49" charset="0"/>
              <a:buChar char="o"/>
            </a:pPr>
            <a:endParaRPr lang="cs-CZ" dirty="0">
              <a:latin typeface="Arial Rounded MT Bold" pitchFamily="34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cs-CZ" dirty="0">
                <a:latin typeface="Arial Rounded MT Bold" pitchFamily="34" charset="0"/>
              </a:rPr>
              <a:t>Dosáhnout maximální možné samostatnosti uživatelů</a:t>
            </a:r>
            <a:br>
              <a:rPr lang="cs-CZ" dirty="0">
                <a:latin typeface="Arial Rounded MT Bold" pitchFamily="34" charset="0"/>
              </a:rPr>
            </a:br>
            <a:r>
              <a:rPr lang="cs-CZ" dirty="0">
                <a:latin typeface="Arial Rounded MT Bold" pitchFamily="34" charset="0"/>
              </a:rPr>
              <a:t> v péči o sebe a obhájení sama sebe.</a:t>
            </a:r>
          </a:p>
          <a:p>
            <a:pPr lvl="0" algn="ctr">
              <a:buFont typeface="Courier New" pitchFamily="49" charset="0"/>
              <a:buChar char="o"/>
            </a:pPr>
            <a:endParaRPr lang="cs-CZ" dirty="0">
              <a:latin typeface="Arial Rounded MT Bold" pitchFamily="34" charset="0"/>
            </a:endParaRPr>
          </a:p>
          <a:p>
            <a:pPr lvl="0" algn="ctr">
              <a:buFont typeface="Courier New" pitchFamily="49" charset="0"/>
              <a:buChar char="o"/>
            </a:pPr>
            <a:endParaRPr lang="cs-CZ" dirty="0">
              <a:latin typeface="Arial Rounded MT Bold" pitchFamily="34" charset="0"/>
            </a:endParaRPr>
          </a:p>
          <a:p>
            <a:pPr lvl="0" algn="ctr"/>
            <a:r>
              <a:rPr lang="cs-CZ" dirty="0">
                <a:latin typeface="Arial Rounded MT Bold" pitchFamily="34" charset="0"/>
              </a:rPr>
              <a:t>Organizace zaměstnává osoby se zdravotním omezením, hlásí se tak k principům sociálního podniku.</a:t>
            </a:r>
          </a:p>
          <a:p>
            <a:pPr algn="ctr"/>
            <a:endParaRPr lang="cs-CZ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000240"/>
            <a:ext cx="1323962" cy="13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 descr="cropped-Buona-Strada_logo-page-00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428604"/>
            <a:ext cx="1114710" cy="1119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23150" r="18943" b="52593"/>
          <a:stretch/>
        </p:blipFill>
        <p:spPr>
          <a:xfrm>
            <a:off x="5448543" y="4246917"/>
            <a:ext cx="2795866" cy="166349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273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Courier New</vt:lpstr>
      <vt:lpstr>Motiv sady Office</vt:lpstr>
      <vt:lpstr>Vítá Vás    Buona Strada, s.r.o.</vt:lpstr>
      <vt:lpstr>Služby podle zákona o sociálních službách</vt:lpstr>
      <vt:lpstr>Stolujeme, připravujeme společně</vt:lpstr>
      <vt:lpstr>Ruční a výtvarné práce</vt:lpstr>
      <vt:lpstr>Výjimečné okamžiky sdílíme s ostatními</vt:lpstr>
      <vt:lpstr>Reminiscenční terapie Trénink paměti, pohybová cvičení</vt:lpstr>
      <vt:lpstr>Relaxace v okolí domu procházky</vt:lpstr>
      <vt:lpstr>Zahradní terapie</vt:lpstr>
      <vt:lpstr>Ředitelka: Bc. Hana Hasoňová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Buona Strada, s.r.o.</dc:title>
  <dc:creator>mirekkkk</dc:creator>
  <cp:lastModifiedBy>buonastrada buonastrada</cp:lastModifiedBy>
  <cp:revision>37</cp:revision>
  <dcterms:created xsi:type="dcterms:W3CDTF">2019-06-08T18:57:50Z</dcterms:created>
  <dcterms:modified xsi:type="dcterms:W3CDTF">2022-03-03T18:08:34Z</dcterms:modified>
</cp:coreProperties>
</file>